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61" r:id="rId2"/>
    <p:sldId id="310" r:id="rId3"/>
    <p:sldId id="311" r:id="rId4"/>
    <p:sldId id="312" r:id="rId5"/>
    <p:sldId id="313" r:id="rId6"/>
    <p:sldId id="314" r:id="rId7"/>
    <p:sldId id="270" r:id="rId8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  <a:srgbClr val="FFFF00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2286" y="-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90380FE-C6DA-45FE-92EF-63FEE2F924CA}" type="datetime1">
              <a:rPr lang="en-US"/>
              <a:pPr>
                <a:defRPr/>
              </a:pPr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50719EA-47B2-472F-B00E-706B0FB44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42263E4-9BF9-4B7B-9D7F-F72DE15A5AB6}" type="datetime1">
              <a:rPr lang="en-US"/>
              <a:pPr>
                <a:defRPr/>
              </a:pPr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1C23842-2C83-4604-A016-0D9482224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51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C23842-2C83-4604-A016-0D94822246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41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C23842-2C83-4604-A016-0D94822246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41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C23842-2C83-4604-A016-0D94822246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4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315200" y="0"/>
            <a:ext cx="1828800" cy="121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743200"/>
            <a:ext cx="7620000" cy="555625"/>
          </a:xfrm>
        </p:spPr>
        <p:txBody>
          <a:bodyPr anchor="t">
            <a:normAutofit/>
          </a:bodyPr>
          <a:lstStyle>
            <a:lvl1pPr>
              <a:defRPr sz="2400" cap="all">
                <a:solidFill>
                  <a:srgbClr val="887F6E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86200" y="5715000"/>
            <a:ext cx="5029200" cy="990600"/>
          </a:xfrm>
        </p:spPr>
        <p:txBody>
          <a:bodyPr/>
          <a:lstStyle>
            <a:lvl1pPr algn="r">
              <a:defRPr sz="16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Subtitle 6"/>
          <p:cNvSpPr>
            <a:spLocks noGrp="1"/>
          </p:cNvSpPr>
          <p:nvPr>
            <p:ph type="subTitle" idx="1"/>
          </p:nvPr>
        </p:nvSpPr>
        <p:spPr>
          <a:xfrm>
            <a:off x="1295400" y="3298825"/>
            <a:ext cx="7620000" cy="457200"/>
          </a:xfrm>
        </p:spPr>
        <p:txBody>
          <a:bodyPr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6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753200"/>
            <a:ext cx="8229600" cy="441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2DC7-9628-4B08-97A5-3342205ED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0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15CE-A5DC-4126-AE7D-BC6481BD7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7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6667-78CC-4B4C-A80D-589A21ED1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0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752599"/>
            <a:ext cx="8229600" cy="35052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34000"/>
            <a:ext cx="8229600" cy="381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3F8B-72C2-4B6E-89B9-ACD001F43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533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87F6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74178D3-6AF6-4C8F-A925-341F26DF9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0" r:id="rId2"/>
    <p:sldLayoutId id="2147483781" r:id="rId3"/>
    <p:sldLayoutId id="2147483782" r:id="rId4"/>
    <p:sldLayoutId id="2147483783" r:id="rId5"/>
  </p:sldLayoutIdLst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FFFFFF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marL="360363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360363" algn="l"/>
        </a:tabLst>
        <a:defRPr sz="20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2pPr>
      <a:lvl3pPr marL="719138" indent="-358775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3pPr>
      <a:lvl4pPr marL="1079500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1079500" algn="l"/>
        </a:tabLst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4pPr>
      <a:lvl5pPr marL="1528763" indent="-4492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pt.org/ecc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2195736" y="3008368"/>
            <a:ext cx="6719664" cy="555625"/>
          </a:xfrm>
        </p:spPr>
        <p:txBody>
          <a:bodyPr>
            <a:normAutofit fontScale="90000"/>
          </a:bodyPr>
          <a:lstStyle/>
          <a:p>
            <a:r>
              <a:rPr lang="fr-FR" dirty="0"/>
              <a:t>Spectrum solutions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for </a:t>
            </a:r>
            <a:r>
              <a:rPr lang="fr-FR" dirty="0" err="1" smtClean="0"/>
              <a:t>I</a:t>
            </a:r>
            <a:r>
              <a:rPr lang="fr-FR" cap="none" dirty="0" err="1" smtClean="0"/>
              <a:t>o</a:t>
            </a:r>
            <a:r>
              <a:rPr lang="fr-FR" dirty="0" err="1" smtClean="0"/>
              <a:t>T</a:t>
            </a:r>
            <a:r>
              <a:rPr lang="fr-FR" dirty="0" smtClean="0"/>
              <a:t> </a:t>
            </a:r>
            <a:r>
              <a:rPr lang="fr-FR" dirty="0" err="1" smtClean="0"/>
              <a:t>connectivity</a:t>
            </a:r>
            <a:r>
              <a:rPr lang="da-DK" cap="none" dirty="0" smtClean="0">
                <a:latin typeface="Arial" charset="0"/>
                <a:ea typeface="ＭＳ Ｐゴシック" pitchFamily="34" charset="-128"/>
              </a:rPr>
              <a:t/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endParaRPr lang="en-GB" cap="none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/>
            <a:r>
              <a:rPr lang="en-GB" dirty="0" smtClean="0">
                <a:latin typeface="Arial" charset="0"/>
                <a:ea typeface="ＭＳ Ｐゴシック" pitchFamily="34" charset="-128"/>
              </a:rPr>
              <a:t>The 7</a:t>
            </a:r>
            <a:r>
              <a:rPr lang="en-GB" baseline="30000" dirty="0" smtClean="0">
                <a:latin typeface="Arial" charset="0"/>
                <a:ea typeface="ＭＳ Ｐゴシック" pitchFamily="34" charset="-128"/>
              </a:rPr>
              <a:t>th</a:t>
            </a:r>
            <a:r>
              <a:rPr lang="en-GB" dirty="0" smtClean="0">
                <a:latin typeface="Arial" charset="0"/>
                <a:ea typeface="ＭＳ Ｐゴシック" pitchFamily="34" charset="-128"/>
              </a:rPr>
              <a:t> Annual Internet of Things European Summit</a:t>
            </a:r>
          </a:p>
          <a:p>
            <a:pPr marL="0" indent="0"/>
            <a:r>
              <a:rPr lang="en-GB" dirty="0" smtClean="0">
                <a:latin typeface="Arial" charset="0"/>
                <a:ea typeface="ＭＳ Ｐゴシック" pitchFamily="34" charset="-128"/>
              </a:rPr>
              <a:t>18-19 May, Brussels</a:t>
            </a:r>
            <a:endParaRPr lang="en-GB" dirty="0">
              <a:latin typeface="Arial" charset="0"/>
              <a:ea typeface="ＭＳ Ｐゴシック" pitchFamily="34" charset="-128"/>
            </a:endParaRPr>
          </a:p>
          <a:p>
            <a:pPr marL="0" indent="0"/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da-DK" dirty="0" smtClean="0">
              <a:latin typeface="Arial" charset="0"/>
              <a:ea typeface="ＭＳ Ｐゴシック" pitchFamily="34" charset="-128"/>
            </a:endParaRPr>
          </a:p>
          <a:p>
            <a:endParaRPr lang="da-DK" dirty="0" smtClean="0">
              <a:latin typeface="Arial" charset="0"/>
              <a:ea typeface="ＭＳ Ｐゴシック" pitchFamily="34" charset="-128"/>
            </a:endParaRPr>
          </a:p>
          <a:p>
            <a:endParaRPr lang="da-DK" dirty="0">
              <a:latin typeface="Arial" charset="0"/>
              <a:ea typeface="ＭＳ Ｐゴシック" pitchFamily="34" charset="-128"/>
            </a:endParaRPr>
          </a:p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Eric Fournier</a:t>
            </a:r>
          </a:p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ECC Chairman</a:t>
            </a:r>
          </a:p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eric.fournier@anfr.fr</a:t>
            </a:r>
          </a:p>
          <a:p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 horizontal solution: </a:t>
            </a:r>
            <a:r>
              <a:rPr lang="fr-FR" dirty="0" err="1" smtClean="0"/>
              <a:t>from</a:t>
            </a:r>
            <a:r>
              <a:rPr lang="fr-FR" dirty="0" smtClean="0"/>
              <a:t> 2G to 4G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589146"/>
            <a:ext cx="8229600" cy="4144110"/>
          </a:xfrm>
        </p:spPr>
        <p:txBody>
          <a:bodyPr/>
          <a:lstStyle/>
          <a:p>
            <a:endParaRPr lang="fr-FR" dirty="0" smtClean="0"/>
          </a:p>
          <a:p>
            <a:r>
              <a:rPr lang="en-GB" b="1" dirty="0" smtClean="0"/>
              <a:t>LTE-based M2M (LTE-</a:t>
            </a:r>
            <a:r>
              <a:rPr lang="en-GB" b="1" dirty="0" err="1" smtClean="0"/>
              <a:t>eMTC</a:t>
            </a:r>
            <a:r>
              <a:rPr lang="en-GB" b="1" smtClean="0"/>
              <a:t>)</a:t>
            </a:r>
            <a:endParaRPr lang="en-GB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400" dirty="0" smtClean="0"/>
              <a:t>1.4 </a:t>
            </a:r>
            <a:r>
              <a:rPr lang="en-GB" sz="2400" dirty="0"/>
              <a:t>MHz and 3 MHz bandwidth</a:t>
            </a:r>
          </a:p>
          <a:p>
            <a:endParaRPr lang="en-GB" dirty="0"/>
          </a:p>
          <a:p>
            <a:r>
              <a:rPr lang="en-GB" b="1" dirty="0"/>
              <a:t>N</a:t>
            </a:r>
            <a:r>
              <a:rPr lang="en-GB" b="1" dirty="0" smtClean="0"/>
              <a:t>arrowband </a:t>
            </a:r>
            <a:r>
              <a:rPr lang="en-GB" b="1" dirty="0"/>
              <a:t>M2M </a:t>
            </a:r>
            <a:endParaRPr lang="en-GB" b="1" dirty="0" smtClean="0"/>
          </a:p>
          <a:p>
            <a:r>
              <a:rPr lang="en-GB" dirty="0" smtClean="0"/>
              <a:t>EC-GSM-</a:t>
            </a:r>
            <a:r>
              <a:rPr lang="en-GB" dirty="0" err="1" smtClean="0"/>
              <a:t>IoT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smtClean="0"/>
              <a:t>NB-</a:t>
            </a:r>
            <a:r>
              <a:rPr lang="en-GB" dirty="0" err="1" smtClean="0"/>
              <a:t>IoT</a:t>
            </a:r>
            <a:r>
              <a:rPr lang="en-GB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400" dirty="0" smtClean="0"/>
              <a:t>200/180 </a:t>
            </a:r>
            <a:r>
              <a:rPr lang="en-GB" sz="2400" dirty="0"/>
              <a:t>kHz </a:t>
            </a:r>
            <a:r>
              <a:rPr lang="en-GB" sz="2400" dirty="0" smtClean="0"/>
              <a:t>bandwidth</a:t>
            </a:r>
            <a:endParaRPr lang="fr-FR" sz="2400" dirty="0"/>
          </a:p>
          <a:p>
            <a:pPr marL="1588" lvl="1" indent="0">
              <a:buNone/>
            </a:pPr>
            <a:endParaRPr lang="fr-FR" dirty="0"/>
          </a:p>
          <a:p>
            <a:pPr marL="1588" lvl="1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898" y="1730553"/>
            <a:ext cx="3054350" cy="386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lèche droite 5"/>
          <p:cNvSpPr/>
          <p:nvPr/>
        </p:nvSpPr>
        <p:spPr>
          <a:xfrm>
            <a:off x="4548626" y="3376374"/>
            <a:ext cx="1370272" cy="1152128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81445" y="4611231"/>
            <a:ext cx="5293180" cy="98488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1588" lvl="1" indent="0">
              <a:buNone/>
            </a:pPr>
            <a:r>
              <a:rPr lang="en-GB" sz="2800" b="1" dirty="0"/>
              <a:t>A new Work Item in ECC PT1  </a:t>
            </a:r>
          </a:p>
          <a:p>
            <a:pPr marL="1588" lvl="1" indent="0">
              <a:buNone/>
            </a:pPr>
            <a:r>
              <a:rPr lang="en-GB" sz="1400" i="1" dirty="0"/>
              <a:t>“To study the suitability of the current  technical conditions </a:t>
            </a:r>
          </a:p>
          <a:p>
            <a:pPr marL="1588" lvl="1" indent="0">
              <a:buNone/>
            </a:pPr>
            <a:r>
              <a:rPr lang="en-GB" sz="1400" i="1" dirty="0"/>
              <a:t>of harmonised MFCN bands for LTE-based M2M and NB M2M</a:t>
            </a:r>
            <a:r>
              <a:rPr lang="en-GB" sz="1600" dirty="0" smtClean="0"/>
              <a:t>”</a:t>
            </a:r>
            <a:endParaRPr lang="en-GB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547010" y="5737724"/>
            <a:ext cx="800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ECC Report 242 on </a:t>
            </a:r>
            <a:r>
              <a:rPr lang="en-GB" dirty="0" err="1" smtClean="0"/>
              <a:t>IoT</a:t>
            </a:r>
            <a:r>
              <a:rPr lang="en-GB" dirty="0" smtClean="0"/>
              <a:t> spectrum in </a:t>
            </a:r>
            <a:r>
              <a:rPr lang="en-GB" dirty="0"/>
              <a:t>the 733-736 MHz / 788-791 MHz </a:t>
            </a:r>
            <a:r>
              <a:rPr lang="en-GB" dirty="0" smtClean="0"/>
              <a:t>band : 	</a:t>
            </a:r>
            <a:endParaRPr lang="en-GB" dirty="0"/>
          </a:p>
          <a:p>
            <a:r>
              <a:rPr lang="en-GB" dirty="0" smtClean="0"/>
              <a:t>			reluctance for dedicated spectrum + other usage of the band</a:t>
            </a:r>
          </a:p>
          <a:p>
            <a:r>
              <a:rPr lang="en-GB" dirty="0"/>
              <a:t>	</a:t>
            </a:r>
            <a:r>
              <a:rPr lang="en-GB" dirty="0" smtClean="0"/>
              <a:t>		no further action </a:t>
            </a:r>
            <a:endParaRPr lang="en-GB" dirty="0"/>
          </a:p>
          <a:p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723536" y="6199389"/>
            <a:ext cx="792088" cy="26813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53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An « </a:t>
            </a:r>
            <a:r>
              <a:rPr lang="fr-FR" dirty="0" err="1" smtClean="0"/>
              <a:t>ultimate</a:t>
            </a:r>
            <a:r>
              <a:rPr lang="fr-FR" dirty="0" smtClean="0"/>
              <a:t> » horizontal solution ? 5G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0" y="1600199"/>
            <a:ext cx="5076056" cy="26900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5G targets </a:t>
            </a:r>
            <a:r>
              <a:rPr lang="en-US" dirty="0" err="1" smtClean="0"/>
              <a:t>IoT</a:t>
            </a:r>
            <a:r>
              <a:rPr lang="en-US" dirty="0" smtClean="0"/>
              <a:t> market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5G features : network slicing, low energy consumption, scalability…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smtClean="0"/>
              <a:t>Lower </a:t>
            </a:r>
            <a:r>
              <a:rPr lang="en-US" u="sng" dirty="0"/>
              <a:t>frequency range </a:t>
            </a:r>
            <a:r>
              <a:rPr lang="en-US" dirty="0" smtClean="0"/>
              <a:t>for coverage, reliability, low latency ?</a:t>
            </a:r>
            <a:endParaRPr lang="en-US" u="sng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fr-FR" dirty="0"/>
          </a:p>
          <a:p>
            <a:pPr algn="ctr"/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9" name="Groupe 8"/>
          <p:cNvGrpSpPr/>
          <p:nvPr/>
        </p:nvGrpSpPr>
        <p:grpSpPr>
          <a:xfrm>
            <a:off x="4862439" y="1631159"/>
            <a:ext cx="4295992" cy="2745134"/>
            <a:chOff x="1325302" y="2297690"/>
            <a:chExt cx="5719734" cy="3925554"/>
          </a:xfrm>
        </p:grpSpPr>
        <p:graphicFrame>
          <p:nvGraphicFramePr>
            <p:cNvPr id="10" name="Obje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0387211"/>
                </p:ext>
              </p:extLst>
            </p:nvPr>
          </p:nvGraphicFramePr>
          <p:xfrm>
            <a:off x="1859973" y="2635394"/>
            <a:ext cx="4781550" cy="3171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r:id="rId3" imgW="5353200" imgH="3575160" progId="CorelDRAW.Graphic.14">
                    <p:embed/>
                  </p:oleObj>
                </mc:Choice>
                <mc:Fallback>
                  <p:oleObj r:id="rId3" imgW="5353200" imgH="3575160" progId="CorelDRAW.Graphic.1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9973" y="2635394"/>
                          <a:ext cx="4781550" cy="3171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ZoneTexte 12"/>
            <p:cNvSpPr txBox="1"/>
            <p:nvPr/>
          </p:nvSpPr>
          <p:spPr>
            <a:xfrm>
              <a:off x="1995056" y="5807219"/>
              <a:ext cx="2108283" cy="416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/>
                <a:t>ITU-R  M.2083-0</a:t>
              </a:r>
              <a:endParaRPr lang="fr-FR" sz="1000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938491" y="2297690"/>
              <a:ext cx="2329700" cy="84166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1325302" y="4872242"/>
              <a:ext cx="2407631" cy="925375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4353790" y="4888771"/>
              <a:ext cx="2691246" cy="1041558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481444" y="4394009"/>
            <a:ext cx="754694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588" lvl="1" indent="0">
              <a:buNone/>
            </a:pPr>
            <a:r>
              <a:rPr lang="en-GB" sz="2000" b="1" dirty="0" smtClean="0"/>
              <a:t>Ensuring that 5G can be introduced in existing bands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Including 3400-3800 MHz ! 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Issue of other bands with FDD channelling arrangements</a:t>
            </a:r>
            <a:endParaRPr lang="en-GB" sz="2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52656" y="5534561"/>
            <a:ext cx="8234144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588" lvl="1" indent="0">
              <a:buNone/>
            </a:pPr>
            <a:r>
              <a:rPr lang="en-GB" sz="2000" b="1" dirty="0" smtClean="0"/>
              <a:t>WRC-19 agenda item 1.13 on 5G spectrum above 24 GHz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All bands proposed by Europe are in the list of bands to study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Many bands potentially for Europe : 31.8-33.4 GHz, 24.25-27.5 GHz, 40.5-43.5 GHz, 66-71 GHz …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6785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Unlicensed</a:t>
            </a:r>
            <a:r>
              <a:rPr lang="fr-FR" dirty="0" smtClean="0"/>
              <a:t> bands for </a:t>
            </a:r>
            <a:r>
              <a:rPr lang="fr-FR" dirty="0" err="1" smtClean="0"/>
              <a:t>IoT</a:t>
            </a:r>
            <a:r>
              <a:rPr lang="fr-FR" dirty="0" smtClean="0"/>
              <a:t>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100724" y="1844824"/>
            <a:ext cx="878497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“user operated” : PAN, RFID, home automation …  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“network operated” : Low Power Wide Area (</a:t>
            </a:r>
            <a:r>
              <a:rPr lang="en-GB" sz="2000" dirty="0" err="1" smtClean="0"/>
              <a:t>Sigfox</a:t>
            </a:r>
            <a:r>
              <a:rPr lang="en-GB" sz="2000" dirty="0" smtClean="0"/>
              <a:t>, </a:t>
            </a:r>
            <a:r>
              <a:rPr lang="en-GB" sz="2000" dirty="0" err="1" smtClean="0"/>
              <a:t>LoRa</a:t>
            </a:r>
            <a:r>
              <a:rPr lang="en-GB" sz="2000" dirty="0" smtClean="0"/>
              <a:t>, telemetry), Mesh networks, aeronautical/satellite ?</a:t>
            </a:r>
            <a:endParaRPr lang="en-GB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765920" y="2996952"/>
            <a:ext cx="7920880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The new Eldorado : the 800/900 MHz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ECC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define</a:t>
            </a:r>
            <a:r>
              <a:rPr lang="fr-FR" dirty="0" smtClean="0"/>
              <a:t> more flexible conditions in 862-870 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ECC has </a:t>
            </a:r>
            <a:r>
              <a:rPr lang="fr-FR" dirty="0" err="1" smtClean="0"/>
              <a:t>defined</a:t>
            </a:r>
            <a:r>
              <a:rPr lang="fr-FR" dirty="0" smtClean="0"/>
              <a:t> « à la carte » harmonisation in </a:t>
            </a:r>
            <a:r>
              <a:rPr lang="fr-FR" dirty="0"/>
              <a:t>870-876 MHz and 915-921 </a:t>
            </a:r>
            <a:r>
              <a:rPr lang="fr-FR" dirty="0" smtClean="0"/>
              <a:t>MHz (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users</a:t>
            </a:r>
            <a:r>
              <a:rPr lang="fr-FR" dirty="0" smtClean="0"/>
              <a:t> : </a:t>
            </a:r>
            <a:r>
              <a:rPr lang="fr-FR" dirty="0" err="1" smtClean="0"/>
              <a:t>Governmental</a:t>
            </a:r>
            <a:r>
              <a:rPr lang="fr-FR" dirty="0" smtClean="0"/>
              <a:t>, E-GSM-R)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915-921 MHz has </a:t>
            </a:r>
            <a:r>
              <a:rPr lang="fr-FR" dirty="0" err="1" smtClean="0"/>
              <a:t>potential</a:t>
            </a:r>
            <a:r>
              <a:rPr lang="fr-FR" dirty="0" smtClean="0"/>
              <a:t> for </a:t>
            </a:r>
            <a:r>
              <a:rPr lang="fr-FR" dirty="0" err="1" smtClean="0"/>
              <a:t>worldwide</a:t>
            </a:r>
            <a:r>
              <a:rPr lang="fr-FR" dirty="0" smtClean="0"/>
              <a:t> harmonisation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Partial but “mandatory” implementation for EU under discussion for beginning 2017 ?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47086" y="5161260"/>
            <a:ext cx="87849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Other bands : 169 MHz, 433 MHz, 2.45 GHz ..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 </a:t>
            </a:r>
            <a:r>
              <a:rPr lang="en-GB" sz="2000" u="sng" dirty="0" smtClean="0"/>
              <a:t>new band </a:t>
            </a:r>
            <a:r>
              <a:rPr lang="en-GB" sz="2000" dirty="0" smtClean="0"/>
              <a:t>contemplated:  1900-1920 MHz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13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Spectrum solutions for vertical </a:t>
            </a:r>
            <a:r>
              <a:rPr lang="fr-FR" dirty="0" err="1" smtClean="0"/>
              <a:t>IoT</a:t>
            </a:r>
            <a:r>
              <a:rPr lang="fr-FR" dirty="0" smtClean="0"/>
              <a:t> ?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1131774" y="1931527"/>
            <a:ext cx="1063962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TTT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64197" y="1605568"/>
            <a:ext cx="535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5795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3923928" y="1929413"/>
            <a:ext cx="1152128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lang="fr-FR" sz="1400" dirty="0"/>
              <a:t>ITS </a:t>
            </a:r>
            <a:r>
              <a:rPr lang="fr-FR" sz="1400" dirty="0" err="1" smtClean="0"/>
              <a:t>NonSaf</a:t>
            </a:r>
            <a:r>
              <a:rPr lang="fr-FR" sz="1400" dirty="0" smtClean="0"/>
              <a:t>.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076056" y="1929413"/>
            <a:ext cx="1368152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lang="fr-FR" sz="1400" dirty="0"/>
              <a:t>ITS </a:t>
            </a:r>
            <a:r>
              <a:rPr lang="fr-FR" sz="1400" dirty="0" err="1" smtClean="0"/>
              <a:t>Safety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444208" y="1929413"/>
            <a:ext cx="108012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lang="fr-FR" sz="1400" dirty="0" smtClean="0"/>
              <a:t>ITS Ext.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256751" y="1630985"/>
            <a:ext cx="535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5925</a:t>
            </a:r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656351" y="1619466"/>
            <a:ext cx="535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5855</a:t>
            </a: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808479" y="1619467"/>
            <a:ext cx="535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5875</a:t>
            </a:r>
            <a:endParaRPr lang="fr-FR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176631" y="1619468"/>
            <a:ext cx="535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5905</a:t>
            </a:r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226367" y="1769484"/>
            <a:ext cx="461665" cy="10801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 smtClean="0"/>
              <a:t>Transport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1928159" y="1609448"/>
            <a:ext cx="535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5815</a:t>
            </a:r>
            <a:endParaRPr lang="fr-FR" sz="1200" dirty="0"/>
          </a:p>
        </p:txBody>
      </p:sp>
      <p:sp>
        <p:nvSpPr>
          <p:cNvPr id="27" name="Flèche à angle droit 26"/>
          <p:cNvSpPr/>
          <p:nvPr/>
        </p:nvSpPr>
        <p:spPr>
          <a:xfrm flipH="1">
            <a:off x="6826632" y="2335643"/>
            <a:ext cx="481671" cy="55972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7371687" y="2622250"/>
            <a:ext cx="1772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Urban</a:t>
            </a:r>
            <a:r>
              <a:rPr lang="fr-FR" dirty="0" smtClean="0"/>
              <a:t> rails (CBTC)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2463313" y="2614248"/>
            <a:ext cx="1604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WAS/</a:t>
            </a:r>
            <a:r>
              <a:rPr lang="fr-FR" dirty="0" err="1" smtClean="0"/>
              <a:t>RLANs</a:t>
            </a:r>
            <a:endParaRPr lang="fr-FR" dirty="0"/>
          </a:p>
        </p:txBody>
      </p:sp>
      <p:sp>
        <p:nvSpPr>
          <p:cNvPr id="32" name="Virage 31"/>
          <p:cNvSpPr/>
          <p:nvPr/>
        </p:nvSpPr>
        <p:spPr>
          <a:xfrm>
            <a:off x="3053351" y="1980015"/>
            <a:ext cx="870576" cy="642235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3" name="Virage 32"/>
          <p:cNvSpPr/>
          <p:nvPr/>
        </p:nvSpPr>
        <p:spPr>
          <a:xfrm flipH="1">
            <a:off x="2195736" y="1980015"/>
            <a:ext cx="857615" cy="63341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632817" y="2420888"/>
            <a:ext cx="2193815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cap="rnd">
            <a:solidFill>
              <a:schemeClr val="tx1"/>
            </a:solidFill>
            <a:prstDash val="sysDot"/>
            <a:miter lim="800000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ITS-G5 vs LTE-V2X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226367" y="3212976"/>
            <a:ext cx="738664" cy="13015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 err="1" smtClean="0"/>
              <a:t>Industry</a:t>
            </a:r>
            <a:r>
              <a:rPr lang="fr-FR" dirty="0" smtClean="0"/>
              <a:t> </a:t>
            </a:r>
          </a:p>
          <a:p>
            <a:r>
              <a:rPr lang="fr-FR" dirty="0" smtClean="0"/>
              <a:t>Automation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1282016" y="3573016"/>
            <a:ext cx="7682472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Existing use in 2.45 GH and in 5725-5875 MHz (400 </a:t>
            </a:r>
            <a:r>
              <a:rPr lang="en-US" sz="2000" dirty="0" err="1" smtClean="0"/>
              <a:t>mW+DFS</a:t>
            </a:r>
            <a:r>
              <a:rPr lang="en-US" sz="2000" dirty="0" smtClean="0"/>
              <a:t> and DAA+ registration/notification)</a:t>
            </a:r>
            <a:endParaRPr lang="en-US" sz="2000" dirty="0"/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“Wireless Industrial Automation </a:t>
            </a:r>
            <a:r>
              <a:rPr lang="en-US" sz="2000" dirty="0"/>
              <a:t>requires an additional dedicated spectrum of 80 MHz in the range of 1,4 GHz to 6 GHz that is </a:t>
            </a:r>
            <a:r>
              <a:rPr lang="en-US" sz="2000" dirty="0" smtClean="0"/>
              <a:t>worldwide available”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1900-1920 MHz ?</a:t>
            </a:r>
            <a:endParaRPr lang="en-GB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364866" y="5201979"/>
            <a:ext cx="461665" cy="13015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 err="1" smtClean="0"/>
              <a:t>Health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1282016" y="5648464"/>
            <a:ext cx="768247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Medical Body Area Network in 2483.5-2500 MHz, 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AMI in various bands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6195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PMR solutions for </a:t>
            </a:r>
            <a:r>
              <a:rPr lang="fr-FR" dirty="0" err="1" smtClean="0"/>
              <a:t>IoT</a:t>
            </a:r>
            <a:r>
              <a:rPr lang="fr-FR" dirty="0" smtClean="0"/>
              <a:t>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112200" y="1772816"/>
            <a:ext cx="87849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588" lvl="1"/>
            <a:r>
              <a:rPr lang="en-GB" sz="2000" dirty="0" smtClean="0"/>
              <a:t>Private Mobile Radio (80 MHz, 150 MHz, 400 MHz) has always provided solutions for metering for utilities (transport, energy …)</a:t>
            </a:r>
            <a:endParaRPr lang="en-GB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47086" y="4615609"/>
            <a:ext cx="422593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588" lvl="1"/>
            <a:r>
              <a:rPr lang="en-GB" sz="2000" dirty="0" smtClean="0"/>
              <a:t>Other bands needed for PMR/</a:t>
            </a:r>
            <a:r>
              <a:rPr lang="en-GB" sz="2000" dirty="0" err="1" smtClean="0"/>
              <a:t>IoT</a:t>
            </a:r>
            <a:r>
              <a:rPr lang="en-GB" sz="2000" dirty="0" smtClean="0"/>
              <a:t> ?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VHF bands (47-88 MHz)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Bands higher than 1 GHz 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228184" y="4769498"/>
            <a:ext cx="2315645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588" lvl="1"/>
            <a:r>
              <a:rPr lang="en-GB" sz="2000" dirty="0" smtClean="0"/>
              <a:t>Case of Railways : </a:t>
            </a:r>
          </a:p>
          <a:p>
            <a:pPr marL="1588" lvl="1"/>
            <a:r>
              <a:rPr lang="en-GB" sz="2000" dirty="0" smtClean="0"/>
              <a:t>future of GSM-R ?</a:t>
            </a:r>
            <a:endParaRPr lang="en-GB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147086" y="2780928"/>
            <a:ext cx="8097322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588" lvl="1"/>
            <a:r>
              <a:rPr lang="en-GB" sz="2000" dirty="0" smtClean="0"/>
              <a:t>Moving to LTE/</a:t>
            </a:r>
            <a:r>
              <a:rPr lang="en-GB" sz="2000" dirty="0" err="1" smtClean="0"/>
              <a:t>IoT</a:t>
            </a:r>
            <a:r>
              <a:rPr lang="en-GB" sz="2000" dirty="0" smtClean="0"/>
              <a:t> ?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ECC work on 410-430 and 450-470 MHz for LTE/</a:t>
            </a:r>
            <a:r>
              <a:rPr lang="en-GB" sz="2000" dirty="0" err="1" smtClean="0"/>
              <a:t>IoT</a:t>
            </a:r>
            <a:endParaRPr lang="en-GB" sz="2000" dirty="0" smtClean="0"/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Shared </a:t>
            </a:r>
            <a:r>
              <a:rPr lang="en-GB" sz="2000" dirty="0" err="1" smtClean="0"/>
              <a:t>IoT</a:t>
            </a:r>
            <a:r>
              <a:rPr lang="en-GB" sz="2000" dirty="0" smtClean="0"/>
              <a:t> networks? National </a:t>
            </a:r>
            <a:r>
              <a:rPr lang="en-GB" sz="2000" dirty="0" err="1" smtClean="0"/>
              <a:t>IoT</a:t>
            </a:r>
            <a:r>
              <a:rPr lang="en-GB" sz="2000" dirty="0" smtClean="0"/>
              <a:t> platforms?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Remaining needs for specific narrowband PMR/</a:t>
            </a:r>
            <a:r>
              <a:rPr lang="en-GB" sz="2000" dirty="0" err="1" smtClean="0"/>
              <a:t>IoT</a:t>
            </a:r>
            <a:endParaRPr lang="en-GB" sz="2000" dirty="0" smtClean="0"/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Other usages : PMR, PPDR, radiolocation, governmental …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3750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1319528" y="3212976"/>
            <a:ext cx="7620000" cy="555625"/>
          </a:xfrm>
        </p:spPr>
        <p:txBody>
          <a:bodyPr>
            <a:normAutofit fontScale="90000"/>
          </a:bodyPr>
          <a:lstStyle/>
          <a:p>
            <a:r>
              <a:rPr lang="da-DK" cap="none" dirty="0" smtClean="0">
                <a:latin typeface="Arial" charset="0"/>
                <a:ea typeface="ＭＳ Ｐゴシック" pitchFamily="34" charset="-128"/>
              </a:rPr>
              <a:t>For more information </a:t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cap="none" dirty="0" smtClean="0">
                <a:latin typeface="Arial" charset="0"/>
                <a:ea typeface="ＭＳ Ｐゴシック" pitchFamily="34" charset="-128"/>
              </a:rPr>
              <a:t> </a:t>
            </a:r>
            <a:r>
              <a:rPr lang="da-DK" cap="none" dirty="0">
                <a:latin typeface="Arial" charset="0"/>
                <a:ea typeface="ＭＳ Ｐゴシック" pitchFamily="34" charset="-128"/>
                <a:hlinkClick r:id="rId2"/>
              </a:rPr>
              <a:t>http://www.cept.org/ecc</a:t>
            </a:r>
            <a:r>
              <a:rPr lang="da-DK" cap="none" dirty="0" smtClean="0">
                <a:latin typeface="Arial" charset="0"/>
                <a:ea typeface="ＭＳ Ｐゴシック" pitchFamily="34" charset="-128"/>
                <a:hlinkClick r:id="rId2"/>
              </a:rPr>
              <a:t>/</a:t>
            </a:r>
            <a:r>
              <a:rPr lang="da-DK" cap="none" dirty="0" smtClean="0">
                <a:latin typeface="Arial" charset="0"/>
                <a:ea typeface="ＭＳ Ｐゴシック" pitchFamily="34" charset="-128"/>
              </a:rPr>
              <a:t> </a:t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cap="none" dirty="0" smtClean="0">
                <a:latin typeface="Arial" charset="0"/>
                <a:ea typeface="ＭＳ Ｐゴシック" pitchFamily="34" charset="-128"/>
              </a:rPr>
              <a:t> </a:t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cap="none" dirty="0" smtClean="0">
                <a:latin typeface="Arial" charset="0"/>
                <a:ea typeface="ＭＳ Ｐゴシック" pitchFamily="34" charset="-128"/>
              </a:rPr>
              <a:t>  </a:t>
            </a:r>
            <a:endParaRPr lang="en-GB" cap="none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8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CCCC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E2E2E2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8099</TotalTime>
  <Words>457</Words>
  <Application>Microsoft Office PowerPoint</Application>
  <PresentationFormat>On-screen Show (4:3)</PresentationFormat>
  <Paragraphs>90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CorelDRAW.Graphic.14</vt:lpstr>
      <vt:lpstr>Spectrum solutions  for IoT connectivity </vt:lpstr>
      <vt:lpstr>An horizontal solution: from 2G to 4G</vt:lpstr>
      <vt:lpstr> An « ultimate » horizontal solution ? 5G </vt:lpstr>
      <vt:lpstr>Unlicensed bands for IoT   </vt:lpstr>
      <vt:lpstr>Spectrum solutions for vertical IoT ?   </vt:lpstr>
      <vt:lpstr>PMR solutions for IoT   </vt:lpstr>
      <vt:lpstr>For more information   http://www.cept.org/ecc/      </vt:lpstr>
    </vt:vector>
  </TitlesOfParts>
  <Company>wonderlandWPA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Smith</dc:creator>
  <cp:lastModifiedBy>Author</cp:lastModifiedBy>
  <cp:revision>176</cp:revision>
  <cp:lastPrinted>2016-03-08T17:19:51Z</cp:lastPrinted>
  <dcterms:created xsi:type="dcterms:W3CDTF">2011-06-23T11:16:25Z</dcterms:created>
  <dcterms:modified xsi:type="dcterms:W3CDTF">2016-05-24T07:43:08Z</dcterms:modified>
</cp:coreProperties>
</file>